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3" r:id="rId3"/>
    <p:sldId id="2446" r:id="rId4"/>
    <p:sldId id="2434" r:id="rId5"/>
    <p:sldId id="2447" r:id="rId6"/>
    <p:sldId id="2448" r:id="rId7"/>
    <p:sldId id="2449" r:id="rId8"/>
    <p:sldId id="2450" r:id="rId9"/>
    <p:sldId id="2451" r:id="rId10"/>
    <p:sldId id="2452" r:id="rId11"/>
    <p:sldId id="2453" r:id="rId12"/>
    <p:sldId id="2454" r:id="rId13"/>
    <p:sldId id="2455" r:id="rId14"/>
    <p:sldId id="2456" r:id="rId15"/>
    <p:sldId id="2458" r:id="rId16"/>
    <p:sldId id="2459" r:id="rId17"/>
    <p:sldId id="244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6" d="100"/>
          <a:sy n="86" d="100"/>
        </p:scale>
        <p:origin x="33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81502-7322-4442-B985-96DBEDFA90D6}" type="datetimeFigureOut">
              <a:rPr lang="en-IN" smtClean="0"/>
              <a:t>21-03-2024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C9358-F408-4B8E-B598-8758EF1E7ACF}" type="slidenum">
              <a:rPr lang="en-IN" smtClean="0"/>
              <a:t>‹#›</a:t>
            </a:fld>
            <a:endParaRPr lang="en-IN"/>
          </a:p>
        </p:txBody>
      </p:sp>
    </p:spTree>
    <p:extLst>
      <p:ext uri="{BB962C8B-B14F-4D97-AF65-F5344CB8AC3E}">
        <p14:creationId xmlns:p14="http://schemas.microsoft.com/office/powerpoint/2010/main" val="4066232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3BE989-76B8-4F13-9267-01FDA45C437A}" type="slidenum">
              <a:rPr lang="en-US" smtClean="0"/>
              <a:t>2</a:t>
            </a:fld>
            <a:endParaRPr lang="en-US" dirty="0"/>
          </a:p>
        </p:txBody>
      </p:sp>
    </p:spTree>
    <p:extLst>
      <p:ext uri="{BB962C8B-B14F-4D97-AF65-F5344CB8AC3E}">
        <p14:creationId xmlns:p14="http://schemas.microsoft.com/office/powerpoint/2010/main" val="1588779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A3BE989-76B8-4F13-9267-01FDA45C437A}" type="slidenum">
              <a:rPr lang="en-US" smtClean="0"/>
              <a:t>16</a:t>
            </a:fld>
            <a:endParaRPr lang="en-US" dirty="0"/>
          </a:p>
        </p:txBody>
      </p:sp>
    </p:spTree>
    <p:extLst>
      <p:ext uri="{BB962C8B-B14F-4D97-AF65-F5344CB8AC3E}">
        <p14:creationId xmlns:p14="http://schemas.microsoft.com/office/powerpoint/2010/main" val="233273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5E17-79D7-5D3D-C69D-439F5EC4BC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86DB43-966D-A2F0-1B50-6A5F761388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26BE1F-B470-EF24-C351-2316F4A3D7B1}"/>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5" name="Footer Placeholder 4">
            <a:extLst>
              <a:ext uri="{FF2B5EF4-FFF2-40B4-BE49-F238E27FC236}">
                <a16:creationId xmlns:a16="http://schemas.microsoft.com/office/drawing/2014/main" id="{6B96DED7-8357-8FA0-65CE-639C2AB2EC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C28E84-BEDD-A1F3-C930-B29F8844D61F}"/>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1043861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3E00-08C5-DBA9-157A-E32F71DC049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E7C121-740C-C196-32A7-2631DAF4A2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4220A7-AC6E-3F9E-69E1-11FA066AEAB1}"/>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5" name="Footer Placeholder 4">
            <a:extLst>
              <a:ext uri="{FF2B5EF4-FFF2-40B4-BE49-F238E27FC236}">
                <a16:creationId xmlns:a16="http://schemas.microsoft.com/office/drawing/2014/main" id="{0259E75C-F7D5-8619-24B1-BFECA5FBDC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CB6D64-38F9-7F89-71A7-CC221A4A90F4}"/>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3572633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E8638B-7EDE-EA46-D2BB-8EBB7F77AC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B1CF0E-A7E7-89EA-A1CF-440C5506D0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BD5CD1-D858-FCA1-145D-360AB6563E1E}"/>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5" name="Footer Placeholder 4">
            <a:extLst>
              <a:ext uri="{FF2B5EF4-FFF2-40B4-BE49-F238E27FC236}">
                <a16:creationId xmlns:a16="http://schemas.microsoft.com/office/drawing/2014/main" id="{D5F7C13C-1C4B-2954-55EF-30D3FDC321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E99B3F-1AD2-4FA5-C8F4-D63505488D24}"/>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2486982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with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6727370" y="0"/>
            <a:ext cx="5464629"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587876"/>
          </a:xfrm>
        </p:spPr>
        <p:txBody>
          <a:bodyPr anchor="b"/>
          <a:lstStyle>
            <a:lvl1pPr>
              <a:defRPr sz="3200" b="1">
                <a:solidFill>
                  <a:srgbClr val="2F3342"/>
                </a:solidFill>
                <a:latin typeface="+mj-lt"/>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rgbClr val="2F334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2">
            <a:extLst>
              <a:ext uri="{FF2B5EF4-FFF2-40B4-BE49-F238E27FC236}">
                <a16:creationId xmlns:a16="http://schemas.microsoft.com/office/drawing/2014/main" id="{D9EF0584-D46D-4C21-99D2-074ADF23E018}"/>
              </a:ext>
            </a:extLst>
          </p:cNvPr>
          <p:cNvSpPr>
            <a:spLocks noGrp="1"/>
          </p:cNvSpPr>
          <p:nvPr>
            <p:ph type="body" idx="13" hasCustomPrompt="1"/>
          </p:nvPr>
        </p:nvSpPr>
        <p:spPr>
          <a:xfrm>
            <a:off x="979714" y="2095547"/>
            <a:ext cx="4958100" cy="365125"/>
          </a:xfrm>
        </p:spPr>
        <p:txBody>
          <a:bodyPr>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7">
            <a:extLst>
              <a:ext uri="{FF2B5EF4-FFF2-40B4-BE49-F238E27FC236}">
                <a16:creationId xmlns:a16="http://schemas.microsoft.com/office/drawing/2014/main" id="{86AFC205-B079-430E-B82F-CBF6F56DE09D}"/>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E82B84E2-AAE4-4BC1-8C01-AF4ABADD6EDE}"/>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39594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E46FCC97-4D8C-465A-B732-7E27224A0496}"/>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7FF525FF-6103-4229-A91A-8A994A9CCBB7}"/>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7" name="Title 6">
            <a:extLst>
              <a:ext uri="{FF2B5EF4-FFF2-40B4-BE49-F238E27FC236}">
                <a16:creationId xmlns:a16="http://schemas.microsoft.com/office/drawing/2014/main" id="{6F2F4E1C-EABB-45F0-8593-E3E221094B6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9257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4115984" y="252563"/>
            <a:ext cx="7433283" cy="5995838"/>
            <a:chOff x="252031" y="391887"/>
            <a:chExt cx="7433283" cy="6215741"/>
          </a:xfrm>
        </p:grpSpPr>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3F3FF75-3EF1-4F7E-9040-8B957B4D277C}"/>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254624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Footer Placeholder 1">
            <a:extLst>
              <a:ext uri="{FF2B5EF4-FFF2-40B4-BE49-F238E27FC236}">
                <a16:creationId xmlns:a16="http://schemas.microsoft.com/office/drawing/2014/main" id="{0C0FCBE5-63C0-4DC7-8687-C2C76ABBDDB2}"/>
              </a:ext>
            </a:extLst>
          </p:cNvPr>
          <p:cNvSpPr>
            <a:spLocks noGrp="1"/>
          </p:cNvSpPr>
          <p:nvPr>
            <p:ph type="ftr" sz="quarter" idx="16"/>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D0F240C4-B3CD-49AA-8C48-9FE7AA1FE3D0}"/>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6" name="Title 5" hidden="1">
            <a:extLst>
              <a:ext uri="{FF2B5EF4-FFF2-40B4-BE49-F238E27FC236}">
                <a16:creationId xmlns:a16="http://schemas.microsoft.com/office/drawing/2014/main" id="{A43A44DE-9B7B-49B8-AE13-95164A3FA9F1}"/>
              </a:ext>
            </a:extLst>
          </p:cNvPr>
          <p:cNvSpPr>
            <a:spLocks noGrp="1"/>
          </p:cNvSpPr>
          <p:nvPr>
            <p:ph type="title"/>
          </p:nvPr>
        </p:nvSpPr>
        <p:spPr>
          <a:xfrm>
            <a:off x="595884" y="0"/>
            <a:ext cx="3605998" cy="1188720"/>
          </a:xfrm>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573978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800" b="1">
                <a:solidFill>
                  <a:srgbClr val="2F3342"/>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rgbClr val="2F33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98184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6529-EAAD-4C03-CCA4-85DC1C9595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8400E8-CEE3-6634-C211-982229B333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7D4496-815E-EA91-9F59-F87EBA32A405}"/>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5" name="Footer Placeholder 4">
            <a:extLst>
              <a:ext uri="{FF2B5EF4-FFF2-40B4-BE49-F238E27FC236}">
                <a16:creationId xmlns:a16="http://schemas.microsoft.com/office/drawing/2014/main" id="{B2EEFCEE-6BFA-ADAA-9654-1D0374A3EC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1D8C23-4D4B-383B-0BB4-143965FDF664}"/>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1320696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5E65-B8C1-D014-05AA-2A5F93F3DC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D91126A-0156-1EAC-C3CA-131703B1C1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5CF135-DFE6-D3C4-D39C-9F9D9BE7D7FF}"/>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5" name="Footer Placeholder 4">
            <a:extLst>
              <a:ext uri="{FF2B5EF4-FFF2-40B4-BE49-F238E27FC236}">
                <a16:creationId xmlns:a16="http://schemas.microsoft.com/office/drawing/2014/main" id="{B4FBA014-B87C-1BAA-A267-8216EE2DDD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46B0E1-3FE5-8897-4DF3-7B0ED1ECDFAF}"/>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3381125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06B7-6FAD-F71B-F72A-02FF294E94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B32CEE-708F-4459-7FCD-742EDBD076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84742A-365A-8C2B-8EBC-9A32B75278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DC95AC-52BC-3914-EC42-F29224CFC091}"/>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6" name="Footer Placeholder 5">
            <a:extLst>
              <a:ext uri="{FF2B5EF4-FFF2-40B4-BE49-F238E27FC236}">
                <a16:creationId xmlns:a16="http://schemas.microsoft.com/office/drawing/2014/main" id="{B727C263-3774-09BC-8CD4-B477950BFE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B84D39-7C0B-1823-1CED-AA854E592279}"/>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199224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4F5D-96B6-56DE-F86B-0B2DCCEB8DA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BC3776-1C06-5A9F-FD7B-4A5126EADC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0F0151-DAB0-C2C7-99BB-5AFABBEDEE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B536DA-17A6-204C-1D9B-37A9810983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40CDE-61C2-0A67-AE75-14D3DF5FE5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C9973C-F4CF-68A5-33FA-9449C32F2F10}"/>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8" name="Footer Placeholder 7">
            <a:extLst>
              <a:ext uri="{FF2B5EF4-FFF2-40B4-BE49-F238E27FC236}">
                <a16:creationId xmlns:a16="http://schemas.microsoft.com/office/drawing/2014/main" id="{77696971-9B76-7419-4750-6B59E767D3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D8CA12B-4D08-466B-A5C1-54D04BAD8457}"/>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2232937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8816E-F4DE-4181-7B2F-31B0C472518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B09970-A45C-6E25-7FCA-35536CCFF566}"/>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4" name="Footer Placeholder 3">
            <a:extLst>
              <a:ext uri="{FF2B5EF4-FFF2-40B4-BE49-F238E27FC236}">
                <a16:creationId xmlns:a16="http://schemas.microsoft.com/office/drawing/2014/main" id="{7D69A4AC-8B1A-7440-1023-88028E6EEEF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7A5F7A-D15E-7E5F-AFD2-218E4AD39351}"/>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1847427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14058-CE39-8569-6060-35F55DAEE845}"/>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3" name="Footer Placeholder 2">
            <a:extLst>
              <a:ext uri="{FF2B5EF4-FFF2-40B4-BE49-F238E27FC236}">
                <a16:creationId xmlns:a16="http://schemas.microsoft.com/office/drawing/2014/main" id="{7E8CCCC4-A527-2402-EBC0-94D3D1B8379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DBB7F4-0E89-74E6-239C-18400B3AECF8}"/>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1380287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48C4-622C-41FF-34A7-346D2DA058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2F965B-E115-B503-336F-7729E1B79F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927AA9-F2F2-D995-A431-C35F34753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494918-50FC-C67F-4D1B-D5E3418BD322}"/>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6" name="Footer Placeholder 5">
            <a:extLst>
              <a:ext uri="{FF2B5EF4-FFF2-40B4-BE49-F238E27FC236}">
                <a16:creationId xmlns:a16="http://schemas.microsoft.com/office/drawing/2014/main" id="{7A929323-84B9-FE64-CF12-E72C2168F1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6F5BA6-7925-557A-B6B3-DF21FA09B49C}"/>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45575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FA66-DEFF-351B-956C-1E4032567B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4874865-CA3B-548D-D42C-C78961DFB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2C130A-F8DD-0F62-873A-A5ED72DF8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F6E75E-C667-F8DE-251A-ACEADB81A108}"/>
              </a:ext>
            </a:extLst>
          </p:cNvPr>
          <p:cNvSpPr>
            <a:spLocks noGrp="1"/>
          </p:cNvSpPr>
          <p:nvPr>
            <p:ph type="dt" sz="half" idx="10"/>
          </p:nvPr>
        </p:nvSpPr>
        <p:spPr/>
        <p:txBody>
          <a:bodyPr/>
          <a:lstStyle/>
          <a:p>
            <a:fld id="{0514C6AC-9FA7-48E4-9D23-ADE43EBE6C55}" type="datetimeFigureOut">
              <a:rPr lang="en-IN" smtClean="0"/>
              <a:t>21-03-2024</a:t>
            </a:fld>
            <a:endParaRPr lang="en-IN"/>
          </a:p>
        </p:txBody>
      </p:sp>
      <p:sp>
        <p:nvSpPr>
          <p:cNvPr id="6" name="Footer Placeholder 5">
            <a:extLst>
              <a:ext uri="{FF2B5EF4-FFF2-40B4-BE49-F238E27FC236}">
                <a16:creationId xmlns:a16="http://schemas.microsoft.com/office/drawing/2014/main" id="{62A17A39-8086-B06F-7FFC-D6F0953863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B34E31-0FFC-5D3B-8474-E96B5690D457}"/>
              </a:ext>
            </a:extLst>
          </p:cNvPr>
          <p:cNvSpPr>
            <a:spLocks noGrp="1"/>
          </p:cNvSpPr>
          <p:nvPr>
            <p:ph type="sldNum" sz="quarter" idx="12"/>
          </p:nvPr>
        </p:nvSpPr>
        <p:spPr/>
        <p:txBody>
          <a:bodyPr/>
          <a:lstStyle/>
          <a:p>
            <a:fld id="{FFF85115-5D55-4232-A703-648E60E179B0}" type="slidenum">
              <a:rPr lang="en-IN" smtClean="0"/>
              <a:t>‹#›</a:t>
            </a:fld>
            <a:endParaRPr lang="en-IN"/>
          </a:p>
        </p:txBody>
      </p:sp>
    </p:spTree>
    <p:extLst>
      <p:ext uri="{BB962C8B-B14F-4D97-AF65-F5344CB8AC3E}">
        <p14:creationId xmlns:p14="http://schemas.microsoft.com/office/powerpoint/2010/main" val="1943472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658898-5F4A-966A-D6DA-57E0EA13CA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D4C071-76B1-33BB-3BF0-E5DC3ED5AD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0B921D-5A9E-C439-9BE6-79831F0517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14C6AC-9FA7-48E4-9D23-ADE43EBE6C55}" type="datetimeFigureOut">
              <a:rPr lang="en-IN" smtClean="0"/>
              <a:t>21-03-2024</a:t>
            </a:fld>
            <a:endParaRPr lang="en-IN"/>
          </a:p>
        </p:txBody>
      </p:sp>
      <p:sp>
        <p:nvSpPr>
          <p:cNvPr id="5" name="Footer Placeholder 4">
            <a:extLst>
              <a:ext uri="{FF2B5EF4-FFF2-40B4-BE49-F238E27FC236}">
                <a16:creationId xmlns:a16="http://schemas.microsoft.com/office/drawing/2014/main" id="{3B22A8B0-A4D7-1FB1-6007-BA3C4692E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14C446D-A0AE-D562-AE0F-77CE758AF4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85115-5D55-4232-A703-648E60E179B0}" type="slidenum">
              <a:rPr lang="en-IN" smtClean="0"/>
              <a:t>‹#›</a:t>
            </a:fld>
            <a:endParaRPr lang="en-IN"/>
          </a:p>
        </p:txBody>
      </p:sp>
    </p:spTree>
    <p:extLst>
      <p:ext uri="{BB962C8B-B14F-4D97-AF65-F5344CB8AC3E}">
        <p14:creationId xmlns:p14="http://schemas.microsoft.com/office/powerpoint/2010/main" val="3349862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A377-C332-5D99-B045-047FC820B175}"/>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C2BEFFC3-1E47-67CA-162B-016BDE87C947}"/>
              </a:ext>
            </a:extLst>
          </p:cNvPr>
          <p:cNvSpPr>
            <a:spLocks noGrp="1"/>
          </p:cNvSpPr>
          <p:nvPr>
            <p:ph type="subTitle" idx="1"/>
          </p:nvPr>
        </p:nvSpPr>
        <p:spPr/>
        <p:txBody>
          <a:bodyPr/>
          <a:lstStyle/>
          <a:p>
            <a:endParaRPr lang="en-IN"/>
          </a:p>
        </p:txBody>
      </p:sp>
      <p:pic>
        <p:nvPicPr>
          <p:cNvPr id="4" name="Picture Placeholder 6">
            <a:extLst>
              <a:ext uri="{FF2B5EF4-FFF2-40B4-BE49-F238E27FC236}">
                <a16:creationId xmlns:a16="http://schemas.microsoft.com/office/drawing/2014/main" id="{6A377A22-CFB3-D6A2-79E3-51235A7267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Effect>
                      <a14:brightnessContrast bright="-40000" contrast="-40000"/>
                    </a14:imgEffect>
                  </a14:imgLayer>
                </a14:imgProps>
              </a:ext>
            </a:extLst>
          </a:blip>
          <a:srcRect l="9284" r="9284"/>
          <a:stretch>
            <a:fillRect/>
          </a:stretch>
        </p:blipFill>
        <p:spPr>
          <a:xfrm flipH="1">
            <a:off x="2282517" y="0"/>
            <a:ext cx="9927771" cy="6858000"/>
          </a:xfrm>
          <a:prstGeom prst="rect">
            <a:avLst/>
          </a:prstGeom>
        </p:spPr>
      </p:pic>
      <p:grpSp>
        <p:nvGrpSpPr>
          <p:cNvPr id="5" name="Group 4">
            <a:extLst>
              <a:ext uri="{FF2B5EF4-FFF2-40B4-BE49-F238E27FC236}">
                <a16:creationId xmlns:a16="http://schemas.microsoft.com/office/drawing/2014/main" id="{7350F167-665D-5186-40B2-75995FD2B536}"/>
              </a:ext>
              <a:ext uri="{C183D7F6-B498-43B3-948B-1728B52AA6E4}">
                <adec:decorative xmlns:adec="http://schemas.microsoft.com/office/drawing/2017/decorative" val="1"/>
              </a:ext>
            </a:extLst>
          </p:cNvPr>
          <p:cNvGrpSpPr/>
          <p:nvPr/>
        </p:nvGrpSpPr>
        <p:grpSpPr>
          <a:xfrm>
            <a:off x="883522" y="408327"/>
            <a:ext cx="5276606" cy="5768636"/>
            <a:chOff x="883522" y="408327"/>
            <a:chExt cx="5276606" cy="5768636"/>
          </a:xfrm>
        </p:grpSpPr>
        <p:sp>
          <p:nvSpPr>
            <p:cNvPr id="6" name="Rectangle 5">
              <a:extLst>
                <a:ext uri="{FF2B5EF4-FFF2-40B4-BE49-F238E27FC236}">
                  <a16:creationId xmlns:a16="http://schemas.microsoft.com/office/drawing/2014/main" id="{3CEAB292-2661-A0E4-3165-AB334CFE11FA}"/>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7" name="Graphic 6" descr="Open square ">
              <a:extLst>
                <a:ext uri="{FF2B5EF4-FFF2-40B4-BE49-F238E27FC236}">
                  <a16:creationId xmlns:a16="http://schemas.microsoft.com/office/drawing/2014/main" id="{973E662A-6E74-57BB-2BEE-5A74702EF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sp>
          <p:nvSpPr>
            <p:cNvPr id="8" name="Rectangle 7">
              <a:extLst>
                <a:ext uri="{FF2B5EF4-FFF2-40B4-BE49-F238E27FC236}">
                  <a16:creationId xmlns:a16="http://schemas.microsoft.com/office/drawing/2014/main" id="{4F0CECCC-4FAB-8A77-B06D-868734938C71}"/>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9" name="Title 25">
            <a:extLst>
              <a:ext uri="{FF2B5EF4-FFF2-40B4-BE49-F238E27FC236}">
                <a16:creationId xmlns:a16="http://schemas.microsoft.com/office/drawing/2014/main" id="{F3E3C280-3994-4E34-D773-B148AF5580CD}"/>
              </a:ext>
            </a:extLst>
          </p:cNvPr>
          <p:cNvSpPr txBox="1">
            <a:spLocks/>
          </p:cNvSpPr>
          <p:nvPr/>
        </p:nvSpPr>
        <p:spPr>
          <a:xfrm>
            <a:off x="838199" y="1217572"/>
            <a:ext cx="4351911" cy="2384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ALZHEIMER</a:t>
            </a:r>
            <a:r>
              <a:rPr lang="en-US" dirty="0"/>
              <a:t>’s </a:t>
            </a:r>
            <a:r>
              <a:rPr lang="en-US" b="1" dirty="0"/>
              <a:t>Diagnosis</a:t>
            </a:r>
            <a:br>
              <a:rPr lang="en-US" sz="4400" dirty="0"/>
            </a:br>
            <a:r>
              <a:rPr lang="en-US" sz="1400" b="1" dirty="0"/>
              <a:t>A Deep Learning CNN based approach for detecting Alzheimer’s Disease using Brain MRI Scans</a:t>
            </a:r>
          </a:p>
        </p:txBody>
      </p:sp>
      <p:sp>
        <p:nvSpPr>
          <p:cNvPr id="11" name="Rectangle: Single Corner Snipped 10">
            <a:extLst>
              <a:ext uri="{FF2B5EF4-FFF2-40B4-BE49-F238E27FC236}">
                <a16:creationId xmlns:a16="http://schemas.microsoft.com/office/drawing/2014/main" id="{DBEAD796-F274-562E-8EB0-E749514C4182}"/>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Slide Number Placeholder 21">
            <a:extLst>
              <a:ext uri="{FF2B5EF4-FFF2-40B4-BE49-F238E27FC236}">
                <a16:creationId xmlns:a16="http://schemas.microsoft.com/office/drawing/2014/main" id="{35B62F87-9503-FE95-8E18-695027CB3515}"/>
              </a:ext>
            </a:extLst>
          </p:cNvPr>
          <p:cNvSpPr txBox="1">
            <a:spLocks/>
          </p:cNvSpPr>
          <p:nvPr/>
        </p:nvSpPr>
        <p:spPr>
          <a:xfrm>
            <a:off x="11549268" y="6413649"/>
            <a:ext cx="642731" cy="4078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a:t>
            </a:fld>
            <a:endParaRPr lang="en-US" dirty="0"/>
          </a:p>
        </p:txBody>
      </p:sp>
      <p:sp>
        <p:nvSpPr>
          <p:cNvPr id="13" name="Text Placeholder 26">
            <a:extLst>
              <a:ext uri="{FF2B5EF4-FFF2-40B4-BE49-F238E27FC236}">
                <a16:creationId xmlns:a16="http://schemas.microsoft.com/office/drawing/2014/main" id="{012711EF-8F0A-DC96-3944-BB24AD218467}"/>
              </a:ext>
            </a:extLst>
          </p:cNvPr>
          <p:cNvSpPr txBox="1">
            <a:spLocks/>
          </p:cNvSpPr>
          <p:nvPr/>
        </p:nvSpPr>
        <p:spPr>
          <a:xfrm>
            <a:off x="7675616" y="5019675"/>
            <a:ext cx="4351910" cy="296437"/>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spc="600">
                <a:solidFill>
                  <a:srgbClr val="2F334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r>
              <a:rPr lang="en-US" sz="1600" b="1" spc="300" dirty="0">
                <a:solidFill>
                  <a:schemeClr val="bg1"/>
                </a:solidFill>
              </a:rPr>
              <a:t>NAME</a:t>
            </a:r>
          </a:p>
          <a:p>
            <a:pPr algn="r"/>
            <a:r>
              <a:rPr lang="en-US" sz="1600" b="1" spc="300" dirty="0">
                <a:solidFill>
                  <a:schemeClr val="bg1"/>
                </a:solidFill>
              </a:rPr>
              <a:t>DEPT</a:t>
            </a:r>
          </a:p>
          <a:p>
            <a:pPr algn="r"/>
            <a:r>
              <a:rPr lang="en-US" sz="1600" b="1" spc="300" dirty="0">
                <a:solidFill>
                  <a:schemeClr val="bg1"/>
                </a:solidFill>
              </a:rPr>
              <a:t> SEM</a:t>
            </a:r>
          </a:p>
          <a:p>
            <a:pPr algn="r"/>
            <a:r>
              <a:rPr lang="en-US" sz="1600" b="1" spc="300" dirty="0">
                <a:solidFill>
                  <a:schemeClr val="bg1"/>
                </a:solidFill>
              </a:rPr>
              <a:t>USN </a:t>
            </a:r>
          </a:p>
          <a:p>
            <a:pPr algn="r"/>
            <a:endParaRPr lang="en-US" sz="1600" b="1" spc="300" dirty="0">
              <a:solidFill>
                <a:schemeClr val="bg1"/>
              </a:solidFill>
            </a:endParaRPr>
          </a:p>
        </p:txBody>
      </p:sp>
    </p:spTree>
    <p:extLst>
      <p:ext uri="{BB962C8B-B14F-4D97-AF65-F5344CB8AC3E}">
        <p14:creationId xmlns:p14="http://schemas.microsoft.com/office/powerpoint/2010/main" val="188118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29972"/>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10</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54017" y="568172"/>
            <a:ext cx="11000232" cy="1085670"/>
          </a:xfrm>
        </p:spPr>
        <p:txBody>
          <a:bodyPr/>
          <a:lstStyle/>
          <a:p>
            <a:r>
              <a:rPr lang="en-US" b="1" dirty="0"/>
              <a:t>                           CNN Model Summary</a:t>
            </a:r>
            <a:endParaRPr lang="en-IN" b="1" dirty="0"/>
          </a:p>
        </p:txBody>
      </p:sp>
      <p:sp>
        <p:nvSpPr>
          <p:cNvPr id="12" name="Title 4">
            <a:extLst>
              <a:ext uri="{FF2B5EF4-FFF2-40B4-BE49-F238E27FC236}">
                <a16:creationId xmlns:a16="http://schemas.microsoft.com/office/drawing/2014/main" id="{20968BAA-A25A-6B40-0F82-F0D9E3E753E3}"/>
              </a:ext>
            </a:extLst>
          </p:cNvPr>
          <p:cNvSpPr txBox="1">
            <a:spLocks/>
          </p:cNvSpPr>
          <p:nvPr/>
        </p:nvSpPr>
        <p:spPr>
          <a:xfrm>
            <a:off x="748284" y="287364"/>
            <a:ext cx="11000232" cy="11887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endParaRPr lang="en-IN" dirty="0"/>
          </a:p>
        </p:txBody>
      </p:sp>
      <p:pic>
        <p:nvPicPr>
          <p:cNvPr id="3" name="Picture 2" descr="A screenshot of a computer&#10;&#10;Description automatically generated">
            <a:extLst>
              <a:ext uri="{FF2B5EF4-FFF2-40B4-BE49-F238E27FC236}">
                <a16:creationId xmlns:a16="http://schemas.microsoft.com/office/drawing/2014/main" id="{66459EE5-7016-3CA2-A38D-0C58B9D81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51" y="1756892"/>
            <a:ext cx="10155067" cy="3886742"/>
          </a:xfrm>
          <a:prstGeom prst="rect">
            <a:avLst/>
          </a:prstGeom>
        </p:spPr>
      </p:pic>
    </p:spTree>
    <p:extLst>
      <p:ext uri="{BB962C8B-B14F-4D97-AF65-F5344CB8AC3E}">
        <p14:creationId xmlns:p14="http://schemas.microsoft.com/office/powerpoint/2010/main" val="285367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11</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64461" y="660983"/>
            <a:ext cx="11000232" cy="815101"/>
          </a:xfrm>
        </p:spPr>
        <p:txBody>
          <a:bodyPr/>
          <a:lstStyle/>
          <a:p>
            <a:r>
              <a:rPr lang="en-US" dirty="0"/>
              <a:t>                       </a:t>
            </a:r>
            <a:r>
              <a:rPr lang="en-US" b="1" dirty="0"/>
              <a:t>Model Accuracy – 0.9955</a:t>
            </a:r>
            <a:endParaRPr lang="en-IN" b="1" dirty="0"/>
          </a:p>
        </p:txBody>
      </p:sp>
      <p:sp>
        <p:nvSpPr>
          <p:cNvPr id="12" name="Title 4">
            <a:extLst>
              <a:ext uri="{FF2B5EF4-FFF2-40B4-BE49-F238E27FC236}">
                <a16:creationId xmlns:a16="http://schemas.microsoft.com/office/drawing/2014/main" id="{20968BAA-A25A-6B40-0F82-F0D9E3E753E3}"/>
              </a:ext>
            </a:extLst>
          </p:cNvPr>
          <p:cNvSpPr txBox="1">
            <a:spLocks/>
          </p:cNvSpPr>
          <p:nvPr/>
        </p:nvSpPr>
        <p:spPr>
          <a:xfrm>
            <a:off x="748284" y="287364"/>
            <a:ext cx="11000232" cy="11887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endParaRPr lang="en-IN" dirty="0"/>
          </a:p>
        </p:txBody>
      </p:sp>
      <p:pic>
        <p:nvPicPr>
          <p:cNvPr id="6" name="Picture 5" descr="A screenshot of a computer&#10;&#10;Description automatically generated with medium confidence">
            <a:extLst>
              <a:ext uri="{FF2B5EF4-FFF2-40B4-BE49-F238E27FC236}">
                <a16:creationId xmlns:a16="http://schemas.microsoft.com/office/drawing/2014/main" id="{19B20B1A-46F3-A66F-4594-7287F227273E}"/>
              </a:ext>
            </a:extLst>
          </p:cNvPr>
          <p:cNvPicPr>
            <a:picLocks noChangeAspect="1"/>
          </p:cNvPicPr>
          <p:nvPr/>
        </p:nvPicPr>
        <p:blipFill>
          <a:blip r:embed="rId2"/>
          <a:stretch>
            <a:fillRect/>
          </a:stretch>
        </p:blipFill>
        <p:spPr>
          <a:xfrm>
            <a:off x="1195223" y="1643015"/>
            <a:ext cx="10106353" cy="4646382"/>
          </a:xfrm>
          <a:prstGeom prst="rect">
            <a:avLst/>
          </a:prstGeom>
        </p:spPr>
      </p:pic>
    </p:spTree>
    <p:extLst>
      <p:ext uri="{BB962C8B-B14F-4D97-AF65-F5344CB8AC3E}">
        <p14:creationId xmlns:p14="http://schemas.microsoft.com/office/powerpoint/2010/main" val="13266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12</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49036" y="630950"/>
            <a:ext cx="11000232" cy="947116"/>
          </a:xfrm>
        </p:spPr>
        <p:txBody>
          <a:bodyPr/>
          <a:lstStyle/>
          <a:p>
            <a:r>
              <a:rPr lang="en-US" dirty="0"/>
              <a:t>          </a:t>
            </a:r>
            <a:r>
              <a:rPr lang="en-US" b="1" dirty="0"/>
              <a:t>Model Loss with Epochs and Iterations</a:t>
            </a:r>
            <a:endParaRPr lang="en-IN" b="1" dirty="0"/>
          </a:p>
        </p:txBody>
      </p:sp>
      <p:sp>
        <p:nvSpPr>
          <p:cNvPr id="12" name="Title 4">
            <a:extLst>
              <a:ext uri="{FF2B5EF4-FFF2-40B4-BE49-F238E27FC236}">
                <a16:creationId xmlns:a16="http://schemas.microsoft.com/office/drawing/2014/main" id="{20968BAA-A25A-6B40-0F82-F0D9E3E753E3}"/>
              </a:ext>
            </a:extLst>
          </p:cNvPr>
          <p:cNvSpPr txBox="1">
            <a:spLocks/>
          </p:cNvSpPr>
          <p:nvPr/>
        </p:nvSpPr>
        <p:spPr>
          <a:xfrm>
            <a:off x="748284" y="287364"/>
            <a:ext cx="11000232" cy="11887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endParaRPr lang="en-IN" dirty="0"/>
          </a:p>
        </p:txBody>
      </p:sp>
      <p:pic>
        <p:nvPicPr>
          <p:cNvPr id="6" name="Picture 5" descr="A screenshot of a computer&#10;&#10;Description automatically generated with medium confidence">
            <a:extLst>
              <a:ext uri="{FF2B5EF4-FFF2-40B4-BE49-F238E27FC236}">
                <a16:creationId xmlns:a16="http://schemas.microsoft.com/office/drawing/2014/main" id="{FC19E039-47BC-A37D-64F6-75D13B9A96FA}"/>
              </a:ext>
            </a:extLst>
          </p:cNvPr>
          <p:cNvPicPr>
            <a:picLocks noChangeAspect="1"/>
          </p:cNvPicPr>
          <p:nvPr/>
        </p:nvPicPr>
        <p:blipFill>
          <a:blip r:embed="rId2"/>
          <a:stretch>
            <a:fillRect/>
          </a:stretch>
        </p:blipFill>
        <p:spPr>
          <a:xfrm>
            <a:off x="1187717" y="1641689"/>
            <a:ext cx="10121366" cy="4569831"/>
          </a:xfrm>
          <a:prstGeom prst="rect">
            <a:avLst/>
          </a:prstGeom>
        </p:spPr>
      </p:pic>
    </p:spTree>
    <p:extLst>
      <p:ext uri="{BB962C8B-B14F-4D97-AF65-F5344CB8AC3E}">
        <p14:creationId xmlns:p14="http://schemas.microsoft.com/office/powerpoint/2010/main" val="128134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13</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49036" y="630950"/>
            <a:ext cx="11000232" cy="1188720"/>
          </a:xfrm>
        </p:spPr>
        <p:txBody>
          <a:bodyPr/>
          <a:lstStyle/>
          <a:p>
            <a:r>
              <a:rPr lang="en-US" dirty="0"/>
              <a:t>                        </a:t>
            </a:r>
            <a:r>
              <a:rPr lang="en-US" b="1" dirty="0"/>
              <a:t>Model – Confusion Matrix</a:t>
            </a:r>
            <a:endParaRPr lang="en-IN" b="1" dirty="0"/>
          </a:p>
        </p:txBody>
      </p:sp>
      <p:sp>
        <p:nvSpPr>
          <p:cNvPr id="12" name="Title 4">
            <a:extLst>
              <a:ext uri="{FF2B5EF4-FFF2-40B4-BE49-F238E27FC236}">
                <a16:creationId xmlns:a16="http://schemas.microsoft.com/office/drawing/2014/main" id="{20968BAA-A25A-6B40-0F82-F0D9E3E753E3}"/>
              </a:ext>
            </a:extLst>
          </p:cNvPr>
          <p:cNvSpPr txBox="1">
            <a:spLocks/>
          </p:cNvSpPr>
          <p:nvPr/>
        </p:nvSpPr>
        <p:spPr>
          <a:xfrm>
            <a:off x="748284" y="287364"/>
            <a:ext cx="11000232" cy="11887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endParaRPr lang="en-IN" dirty="0"/>
          </a:p>
        </p:txBody>
      </p:sp>
      <p:pic>
        <p:nvPicPr>
          <p:cNvPr id="7" name="Picture 6" descr="A picture containing text, screenshot, diagram, rectangle&#10;&#10;Description automatically generated">
            <a:extLst>
              <a:ext uri="{FF2B5EF4-FFF2-40B4-BE49-F238E27FC236}">
                <a16:creationId xmlns:a16="http://schemas.microsoft.com/office/drawing/2014/main" id="{66B16284-D0E3-D2BF-2444-5B11DA25F930}"/>
              </a:ext>
            </a:extLst>
          </p:cNvPr>
          <p:cNvPicPr>
            <a:picLocks noChangeAspect="1"/>
          </p:cNvPicPr>
          <p:nvPr/>
        </p:nvPicPr>
        <p:blipFill>
          <a:blip r:embed="rId2"/>
          <a:stretch>
            <a:fillRect/>
          </a:stretch>
        </p:blipFill>
        <p:spPr>
          <a:xfrm>
            <a:off x="1547853" y="1695777"/>
            <a:ext cx="9002598" cy="4317589"/>
          </a:xfrm>
          <a:prstGeom prst="rect">
            <a:avLst/>
          </a:prstGeom>
        </p:spPr>
      </p:pic>
    </p:spTree>
    <p:extLst>
      <p:ext uri="{BB962C8B-B14F-4D97-AF65-F5344CB8AC3E}">
        <p14:creationId xmlns:p14="http://schemas.microsoft.com/office/powerpoint/2010/main" val="298661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14</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49036" y="630950"/>
            <a:ext cx="11000232" cy="1188720"/>
          </a:xfrm>
        </p:spPr>
        <p:txBody>
          <a:bodyPr/>
          <a:lstStyle/>
          <a:p>
            <a:r>
              <a:rPr lang="en-US" b="1" dirty="0"/>
              <a:t>                 Model – Classification Report</a:t>
            </a:r>
            <a:endParaRPr lang="en-IN" b="1" dirty="0"/>
          </a:p>
        </p:txBody>
      </p:sp>
      <p:sp>
        <p:nvSpPr>
          <p:cNvPr id="12" name="Title 4">
            <a:extLst>
              <a:ext uri="{FF2B5EF4-FFF2-40B4-BE49-F238E27FC236}">
                <a16:creationId xmlns:a16="http://schemas.microsoft.com/office/drawing/2014/main" id="{20968BAA-A25A-6B40-0F82-F0D9E3E753E3}"/>
              </a:ext>
            </a:extLst>
          </p:cNvPr>
          <p:cNvSpPr txBox="1">
            <a:spLocks/>
          </p:cNvSpPr>
          <p:nvPr/>
        </p:nvSpPr>
        <p:spPr>
          <a:xfrm>
            <a:off x="748284" y="287364"/>
            <a:ext cx="11000232" cy="11887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endParaRPr lang="en-IN" dirty="0"/>
          </a:p>
        </p:txBody>
      </p:sp>
      <p:pic>
        <p:nvPicPr>
          <p:cNvPr id="7" name="Picture 6" descr="A screenshot of a computer screen&#10;&#10;Description automatically generated with low confidence">
            <a:extLst>
              <a:ext uri="{FF2B5EF4-FFF2-40B4-BE49-F238E27FC236}">
                <a16:creationId xmlns:a16="http://schemas.microsoft.com/office/drawing/2014/main" id="{49F69202-6FB4-E5FA-1F0F-449E6233C32F}"/>
              </a:ext>
            </a:extLst>
          </p:cNvPr>
          <p:cNvPicPr>
            <a:picLocks noChangeAspect="1"/>
          </p:cNvPicPr>
          <p:nvPr/>
        </p:nvPicPr>
        <p:blipFill>
          <a:blip r:embed="rId2"/>
          <a:stretch>
            <a:fillRect/>
          </a:stretch>
        </p:blipFill>
        <p:spPr>
          <a:xfrm>
            <a:off x="1772239" y="1985760"/>
            <a:ext cx="8710367" cy="3736309"/>
          </a:xfrm>
          <a:prstGeom prst="rect">
            <a:avLst/>
          </a:prstGeom>
        </p:spPr>
      </p:pic>
    </p:spTree>
    <p:extLst>
      <p:ext uri="{BB962C8B-B14F-4D97-AF65-F5344CB8AC3E}">
        <p14:creationId xmlns:p14="http://schemas.microsoft.com/office/powerpoint/2010/main" val="243146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15</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49036" y="630950"/>
            <a:ext cx="11000232" cy="883672"/>
          </a:xfrm>
        </p:spPr>
        <p:txBody>
          <a:bodyPr/>
          <a:lstStyle/>
          <a:p>
            <a:r>
              <a:rPr lang="en-US" dirty="0"/>
              <a:t>                        </a:t>
            </a:r>
            <a:r>
              <a:rPr lang="en-US" b="1" dirty="0"/>
              <a:t>  Flask – Web Application</a:t>
            </a:r>
            <a:endParaRPr lang="en-IN" b="1" dirty="0"/>
          </a:p>
        </p:txBody>
      </p:sp>
      <p:sp>
        <p:nvSpPr>
          <p:cNvPr id="12" name="Title 4">
            <a:extLst>
              <a:ext uri="{FF2B5EF4-FFF2-40B4-BE49-F238E27FC236}">
                <a16:creationId xmlns:a16="http://schemas.microsoft.com/office/drawing/2014/main" id="{20968BAA-A25A-6B40-0F82-F0D9E3E753E3}"/>
              </a:ext>
            </a:extLst>
          </p:cNvPr>
          <p:cNvSpPr txBox="1">
            <a:spLocks/>
          </p:cNvSpPr>
          <p:nvPr/>
        </p:nvSpPr>
        <p:spPr>
          <a:xfrm>
            <a:off x="748284" y="287364"/>
            <a:ext cx="11000232" cy="11887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endParaRPr lang="en-IN" dirty="0"/>
          </a:p>
        </p:txBody>
      </p:sp>
      <p:pic>
        <p:nvPicPr>
          <p:cNvPr id="6" name="Picture 5">
            <a:extLst>
              <a:ext uri="{FF2B5EF4-FFF2-40B4-BE49-F238E27FC236}">
                <a16:creationId xmlns:a16="http://schemas.microsoft.com/office/drawing/2014/main" id="{E432B50F-9194-9C0A-ADDF-42B8DFD20CB5}"/>
              </a:ext>
            </a:extLst>
          </p:cNvPr>
          <p:cNvPicPr>
            <a:picLocks noChangeAspect="1"/>
          </p:cNvPicPr>
          <p:nvPr/>
        </p:nvPicPr>
        <p:blipFill>
          <a:blip r:embed="rId2"/>
          <a:stretch>
            <a:fillRect/>
          </a:stretch>
        </p:blipFill>
        <p:spPr>
          <a:xfrm>
            <a:off x="1178352" y="1514622"/>
            <a:ext cx="9860436" cy="4760373"/>
          </a:xfrm>
          <a:prstGeom prst="rect">
            <a:avLst/>
          </a:prstGeom>
        </p:spPr>
      </p:pic>
    </p:spTree>
    <p:extLst>
      <p:ext uri="{BB962C8B-B14F-4D97-AF65-F5344CB8AC3E}">
        <p14:creationId xmlns:p14="http://schemas.microsoft.com/office/powerpoint/2010/main" val="178022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16</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49036" y="630950"/>
            <a:ext cx="11000232" cy="845134"/>
          </a:xfrm>
        </p:spPr>
        <p:txBody>
          <a:bodyPr/>
          <a:lstStyle/>
          <a:p>
            <a:r>
              <a:rPr lang="en-US" b="1" dirty="0"/>
              <a:t>                     Flask – Web app prediction</a:t>
            </a:r>
            <a:endParaRPr lang="en-IN" b="1" dirty="0"/>
          </a:p>
        </p:txBody>
      </p:sp>
      <p:sp>
        <p:nvSpPr>
          <p:cNvPr id="12" name="Title 4">
            <a:extLst>
              <a:ext uri="{FF2B5EF4-FFF2-40B4-BE49-F238E27FC236}">
                <a16:creationId xmlns:a16="http://schemas.microsoft.com/office/drawing/2014/main" id="{20968BAA-A25A-6B40-0F82-F0D9E3E753E3}"/>
              </a:ext>
            </a:extLst>
          </p:cNvPr>
          <p:cNvSpPr txBox="1">
            <a:spLocks/>
          </p:cNvSpPr>
          <p:nvPr/>
        </p:nvSpPr>
        <p:spPr>
          <a:xfrm>
            <a:off x="748284" y="287364"/>
            <a:ext cx="11000232" cy="11887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endParaRPr lang="en-IN" dirty="0"/>
          </a:p>
        </p:txBody>
      </p:sp>
      <p:pic>
        <p:nvPicPr>
          <p:cNvPr id="6" name="Picture 5">
            <a:extLst>
              <a:ext uri="{FF2B5EF4-FFF2-40B4-BE49-F238E27FC236}">
                <a16:creationId xmlns:a16="http://schemas.microsoft.com/office/drawing/2014/main" id="{9582EEEF-AA99-9A35-46D2-61AF372FC8B5}"/>
              </a:ext>
            </a:extLst>
          </p:cNvPr>
          <p:cNvPicPr>
            <a:picLocks noChangeAspect="1"/>
          </p:cNvPicPr>
          <p:nvPr/>
        </p:nvPicPr>
        <p:blipFill>
          <a:blip r:embed="rId3"/>
          <a:stretch>
            <a:fillRect/>
          </a:stretch>
        </p:blipFill>
        <p:spPr>
          <a:xfrm>
            <a:off x="1155561" y="1361919"/>
            <a:ext cx="10003669" cy="4865131"/>
          </a:xfrm>
          <a:prstGeom prst="rect">
            <a:avLst/>
          </a:prstGeom>
        </p:spPr>
      </p:pic>
    </p:spTree>
    <p:extLst>
      <p:ext uri="{BB962C8B-B14F-4D97-AF65-F5344CB8AC3E}">
        <p14:creationId xmlns:p14="http://schemas.microsoft.com/office/powerpoint/2010/main" val="142470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0B59B2D-6ECE-7B9C-FB0C-022DE566753C}"/>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Lst>
          </a:blip>
          <a:srcRect t="353" b="353"/>
          <a:stretch>
            <a:fillRect/>
          </a:stretch>
        </p:blipFill>
        <p:spPr/>
      </p:pic>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791372" y="2447056"/>
            <a:ext cx="6609256" cy="1508126"/>
          </a:xfrm>
        </p:spPr>
        <p:txBody>
          <a:bodyPr anchor="ctr"/>
          <a:lstStyle/>
          <a:p>
            <a:r>
              <a:rPr lang="en-US" dirty="0"/>
              <a:t>THANK YOU</a:t>
            </a:r>
          </a:p>
        </p:txBody>
      </p:sp>
      <p:sp>
        <p:nvSpPr>
          <p:cNvPr id="29" name="Rectangle: Single Corner Snipped 28">
            <a:extLst>
              <a:ext uri="{FF2B5EF4-FFF2-40B4-BE49-F238E27FC236}">
                <a16:creationId xmlns:a16="http://schemas.microsoft.com/office/drawing/2014/main" id="{E01195D9-1845-4282-BE5B-F6B840BE40E1}"/>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5">
            <a:extLst>
              <a:ext uri="{FF2B5EF4-FFF2-40B4-BE49-F238E27FC236}">
                <a16:creationId xmlns:a16="http://schemas.microsoft.com/office/drawing/2014/main" id="{056A6478-CD2B-4077-910A-3D006C82EB9A}"/>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17</a:t>
            </a:fld>
            <a:endParaRPr lang="en-US" dirty="0"/>
          </a:p>
        </p:txBody>
      </p:sp>
    </p:spTree>
    <p:extLst>
      <p:ext uri="{BB962C8B-B14F-4D97-AF65-F5344CB8AC3E}">
        <p14:creationId xmlns:p14="http://schemas.microsoft.com/office/powerpoint/2010/main" val="2070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6AF31156-095E-18CA-2346-DE1BF3A1256C}"/>
              </a:ext>
            </a:extLst>
          </p:cNvPr>
          <p:cNvPicPr>
            <a:picLocks noGrp="1" noChangeAspect="1"/>
          </p:cNvPicPr>
          <p:nvPr>
            <p:ph type="pic" idx="1"/>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Effect>
                      <a14:brightnessContrast contrast="20000"/>
                    </a14:imgEffect>
                  </a14:imgLayer>
                </a14:imgProps>
              </a:ext>
            </a:extLst>
          </a:blip>
          <a:srcRect l="40854" r="14272"/>
          <a:stretch/>
        </p:blipFill>
        <p:spPr>
          <a:xfrm>
            <a:off x="6727370" y="0"/>
            <a:ext cx="5464629" cy="6858000"/>
          </a:xfrm>
        </p:spPr>
      </p:pic>
      <p:sp>
        <p:nvSpPr>
          <p:cNvPr id="12" name="Rectangle 11">
            <a:extLst>
              <a:ext uri="{FF2B5EF4-FFF2-40B4-BE49-F238E27FC236}">
                <a16:creationId xmlns:a16="http://schemas.microsoft.com/office/drawing/2014/main" id="{663F03C3-322B-449C-A477-EA1D99EDC624}"/>
              </a:ext>
              <a:ext uri="{C183D7F6-B498-43B3-948B-1728B52AA6E4}">
                <adec:decorative xmlns:adec="http://schemas.microsoft.com/office/drawing/2017/decorative" val="1"/>
              </a:ext>
            </a:extLst>
          </p:cNvPr>
          <p:cNvSpPr/>
          <p:nvPr/>
        </p:nvSpPr>
        <p:spPr>
          <a:xfrm>
            <a:off x="979711" y="1180761"/>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a:extLst>
              <a:ext uri="{FF2B5EF4-FFF2-40B4-BE49-F238E27FC236}">
                <a16:creationId xmlns:a16="http://schemas.microsoft.com/office/drawing/2014/main" id="{AA0E0CBA-1F82-43A8-9DE3-F0F883DB2D26}"/>
              </a:ext>
              <a:ext uri="{C183D7F6-B498-43B3-948B-1728B52AA6E4}">
                <adec:decorative xmlns:adec="http://schemas.microsoft.com/office/drawing/2017/decorative" val="1"/>
              </a:ext>
            </a:extLst>
          </p:cNvPr>
          <p:cNvSpPr/>
          <p:nvPr/>
        </p:nvSpPr>
        <p:spPr>
          <a:xfrm>
            <a:off x="957943" y="654560"/>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957943" y="1002846"/>
            <a:ext cx="5464629" cy="587876"/>
          </a:xfrm>
        </p:spPr>
        <p:txBody>
          <a:bodyPr>
            <a:normAutofit/>
          </a:bodyPr>
          <a:lstStyle/>
          <a:p>
            <a:pPr algn="l"/>
            <a:r>
              <a:rPr lang="en-US" dirty="0"/>
              <a:t>Alzheimer’s disease</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79711" y="1939008"/>
            <a:ext cx="5116289" cy="3690267"/>
          </a:xfrm>
        </p:spPr>
        <p:txBody>
          <a:bodyPr>
            <a:noAutofit/>
          </a:bodyPr>
          <a:lstStyle/>
          <a:p>
            <a:r>
              <a:rPr lang="en-US" sz="1300" dirty="0"/>
              <a:t>Alzheimer’s disease is a brain disorder that slowly destroys memory and thinking skills and, eventually, the ability to carry out the simplest tasks. In most people with the disease — those with the late-onset type symptoms first appear in their mid-60s. Early-onset Alzheimer’s occurs between a person’s 30s and mid-60s and is very rare. Alzheimer’s disease is the most common cause of dementia among older adults.</a:t>
            </a:r>
          </a:p>
          <a:p>
            <a:r>
              <a:rPr lang="en-US" sz="1300" dirty="0"/>
              <a:t>The damage initially takes place in parts of the brain involved in memory, including the entorhinal cortex and hippocampus. It later affects areas in the cerebral cortex, such as those responsible for language, reasoning, and social behavior. Eventually, many other areas of the brain are damaged.</a:t>
            </a:r>
          </a:p>
        </p:txBody>
      </p:sp>
      <p:sp>
        <p:nvSpPr>
          <p:cNvPr id="11" name="Rectangle: Single Corner Snipped 10">
            <a:extLst>
              <a:ext uri="{FF2B5EF4-FFF2-40B4-BE49-F238E27FC236}">
                <a16:creationId xmlns:a16="http://schemas.microsoft.com/office/drawing/2014/main" id="{85DF53DB-409B-49FA-A52D-E30AD84AED76}"/>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15"/>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4853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95884" y="134964"/>
            <a:ext cx="11000232" cy="1188720"/>
          </a:xfrm>
        </p:spPr>
        <p:txBody>
          <a:bodyPr/>
          <a:lstStyle/>
          <a:p>
            <a:r>
              <a:rPr lang="en-IN" dirty="0"/>
              <a:t>                 </a:t>
            </a:r>
            <a:r>
              <a:rPr lang="en-IN" b="1" dirty="0"/>
              <a:t>An Alzheimer’s affected brain</a:t>
            </a:r>
          </a:p>
        </p:txBody>
      </p:sp>
      <p:pic>
        <p:nvPicPr>
          <p:cNvPr id="15" name="Picture Placeholder 14">
            <a:extLst>
              <a:ext uri="{FF2B5EF4-FFF2-40B4-BE49-F238E27FC236}">
                <a16:creationId xmlns:a16="http://schemas.microsoft.com/office/drawing/2014/main" id="{7121FD32-64A9-C9FF-8A13-8203C14C3A1E}"/>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481" b="93"/>
          <a:stretch/>
        </p:blipFill>
        <p:spPr bwMode="auto">
          <a:xfrm>
            <a:off x="2562718" y="1188720"/>
            <a:ext cx="7066563" cy="5238837"/>
          </a:xfrm>
          <a:prstGeom prst="rect">
            <a:avLst/>
          </a:prstGeom>
          <a:noFill/>
          <a:ln>
            <a:noFill/>
          </a:ln>
        </p:spPr>
      </p:pic>
    </p:spTree>
    <p:extLst>
      <p:ext uri="{BB962C8B-B14F-4D97-AF65-F5344CB8AC3E}">
        <p14:creationId xmlns:p14="http://schemas.microsoft.com/office/powerpoint/2010/main" val="60598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F70B2CC-274F-9524-24BF-DC507E1C3191}"/>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40000" contrast="-20000"/>
                    </a14:imgEffect>
                  </a14:imgLayer>
                </a14:imgProps>
              </a:ext>
            </a:extLst>
          </a:blip>
          <a:srcRect l="14761" r="14761"/>
          <a:stretch>
            <a:fillRect/>
          </a:stretch>
        </p:blipFill>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4115985" y="252563"/>
            <a:ext cx="7433283" cy="5995838"/>
            <a:chOff x="252031" y="391887"/>
            <a:chExt cx="7433283" cy="6215741"/>
          </a:xfrm>
        </p:grpSpPr>
        <p:sp>
          <p:nvSpPr>
            <p:cNvPr id="32" name="Rectangle 31">
              <a:extLst>
                <a:ext uri="{FF2B5EF4-FFF2-40B4-BE49-F238E27FC236}">
                  <a16:creationId xmlns:a16="http://schemas.microsoft.com/office/drawing/2014/main" id="{32FD79E9-DA87-4AE3-AB4F-454E8B1C7E28}"/>
                </a:ext>
              </a:extLst>
            </p:cNvPr>
            <p:cNvSpPr/>
            <p:nvPr userDrawn="1"/>
          </p:nvSpPr>
          <p:spPr>
            <a:xfrm>
              <a:off x="609600" y="391887"/>
              <a:ext cx="7075714" cy="5878284"/>
            </a:xfrm>
            <a:prstGeom prst="rect">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0DB13C1-B4FB-4D33-A199-5BB34983AB47}"/>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4" name="Rectangle 33">
              <a:extLst>
                <a:ext uri="{FF2B5EF4-FFF2-40B4-BE49-F238E27FC236}">
                  <a16:creationId xmlns:a16="http://schemas.microsoft.com/office/drawing/2014/main" id="{97CAE694-E5D7-45D8-80CE-4067B6610E53}"/>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pPr algn="l"/>
            <a:r>
              <a:rPr lang="en-US" sz="3100" dirty="0"/>
              <a:t>Magnetic resonance imaging</a:t>
            </a:r>
          </a:p>
        </p:txBody>
      </p:sp>
      <p:sp>
        <p:nvSpPr>
          <p:cNvPr id="9" name="Text Placeholder 8">
            <a:extLst>
              <a:ext uri="{FF2B5EF4-FFF2-40B4-BE49-F238E27FC236}">
                <a16:creationId xmlns:a16="http://schemas.microsoft.com/office/drawing/2014/main" id="{4744B28E-5E14-4A77-AD4F-C979905862BF}"/>
              </a:ext>
            </a:extLst>
          </p:cNvPr>
          <p:cNvSpPr>
            <a:spLocks noGrp="1"/>
          </p:cNvSpPr>
          <p:nvPr>
            <p:ph type="body" idx="13"/>
          </p:nvPr>
        </p:nvSpPr>
        <p:spPr/>
        <p:txBody>
          <a:bodyPr/>
          <a:lstStyle/>
          <a:p>
            <a:r>
              <a:rPr lang="en-US" sz="1600" dirty="0"/>
              <a:t>AND MEDICAL IMAGING TECHNIQUES</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a:xfrm>
            <a:off x="5510539" y="2164892"/>
            <a:ext cx="6117771" cy="3676128"/>
          </a:xfrm>
        </p:spPr>
        <p:txBody>
          <a:bodyPr>
            <a:noAutofit/>
          </a:bodyPr>
          <a:lstStyle/>
          <a:p>
            <a:pPr marL="0" indent="0">
              <a:buNone/>
            </a:pPr>
            <a:r>
              <a:rPr lang="en-US" sz="1300" dirty="0"/>
              <a:t>Magnetic resonance imaging (MRI) is a medical imaging technique that uses a magnetic field and computer-generated radio waves to create detailed images of the organs and tissues in your body.</a:t>
            </a:r>
          </a:p>
          <a:p>
            <a:pPr marL="0" indent="0">
              <a:buNone/>
            </a:pPr>
            <a:r>
              <a:rPr lang="en-US" sz="1300" dirty="0"/>
              <a:t>Most MRI machines are large, tube-shaped magnets. When you lie inside an MRI machine, the magnetic field temporarily realigns water molecules in your body. Radio waves cause these aligned atoms to produce faint signals, which are used to create cross-sectional MRI images — like slices in a loaf of bread. </a:t>
            </a:r>
          </a:p>
          <a:p>
            <a:pPr marL="0" indent="0">
              <a:buNone/>
            </a:pPr>
            <a:r>
              <a:rPr lang="en-US" sz="1300" dirty="0"/>
              <a:t>A functional MRI of the brain (fMRI) produces images of blood flow to certain areas of the brain and can be used to assess damage from a head injury or from disorders such as Alzheimer's disease.</a:t>
            </a:r>
          </a:p>
        </p:txBody>
      </p:sp>
      <p:sp>
        <p:nvSpPr>
          <p:cNvPr id="11" name="Rectangle: Single Corner Snipped 10">
            <a:extLst>
              <a:ext uri="{FF2B5EF4-FFF2-40B4-BE49-F238E27FC236}">
                <a16:creationId xmlns:a16="http://schemas.microsoft.com/office/drawing/2014/main" id="{851F9C8F-B284-4FE9-A76C-49BE3BEE3853}"/>
              </a:ext>
              <a:ext uri="{C183D7F6-B498-43B3-948B-1728B52AA6E4}">
                <adec:decorative xmlns:adec="http://schemas.microsoft.com/office/drawing/2017/decorative" val="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75EF0122-21C6-4139-B8D0-688B2553C48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4</a:t>
            </a:fld>
            <a:endParaRPr lang="en-US" dirty="0"/>
          </a:p>
        </p:txBody>
      </p:sp>
    </p:spTree>
    <p:extLst>
      <p:ext uri="{BB962C8B-B14F-4D97-AF65-F5344CB8AC3E}">
        <p14:creationId xmlns:p14="http://schemas.microsoft.com/office/powerpoint/2010/main" val="25973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5</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95884" y="134964"/>
            <a:ext cx="11000232" cy="1188720"/>
          </a:xfrm>
        </p:spPr>
        <p:txBody>
          <a:bodyPr/>
          <a:lstStyle/>
          <a:p>
            <a:r>
              <a:rPr lang="en-IN" dirty="0"/>
              <a:t>                 </a:t>
            </a:r>
            <a:r>
              <a:rPr lang="en-IN" b="1" dirty="0"/>
              <a:t>Functional mri (</a:t>
            </a:r>
            <a:r>
              <a:rPr lang="en-IN" b="1" cap="none" dirty="0"/>
              <a:t>f</a:t>
            </a:r>
            <a:r>
              <a:rPr lang="en-IN" b="1" dirty="0"/>
              <a:t>mri) samples</a:t>
            </a:r>
          </a:p>
        </p:txBody>
      </p:sp>
      <p:pic>
        <p:nvPicPr>
          <p:cNvPr id="9" name="Picture Placeholder 8">
            <a:extLst>
              <a:ext uri="{FF2B5EF4-FFF2-40B4-BE49-F238E27FC236}">
                <a16:creationId xmlns:a16="http://schemas.microsoft.com/office/drawing/2014/main" id="{4883210C-2B39-E133-3CAE-949887FEE34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88" b="-757"/>
          <a:stretch/>
        </p:blipFill>
        <p:spPr bwMode="auto">
          <a:xfrm>
            <a:off x="715541" y="1198764"/>
            <a:ext cx="5031193" cy="5157915"/>
          </a:xfrm>
          <a:prstGeom prst="rect">
            <a:avLst/>
          </a:prstGeom>
          <a:noFill/>
        </p:spPr>
      </p:pic>
      <p:pic>
        <p:nvPicPr>
          <p:cNvPr id="1026" name="Picture 2">
            <a:extLst>
              <a:ext uri="{FF2B5EF4-FFF2-40B4-BE49-F238E27FC236}">
                <a16:creationId xmlns:a16="http://schemas.microsoft.com/office/drawing/2014/main" id="{04A1BA88-BD5D-280A-8D86-A35CDECD2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67" y="1198802"/>
            <a:ext cx="5104001" cy="515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7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33542F-D085-445E-BEBE-DEE6D4F79CAD}"/>
              </a:ext>
            </a:extLst>
          </p:cNvPr>
          <p:cNvSpPr>
            <a:spLocks noGrp="1"/>
          </p:cNvSpPr>
          <p:nvPr>
            <p:ph type="body" idx="1"/>
          </p:nvPr>
        </p:nvSpPr>
        <p:spPr>
          <a:xfrm>
            <a:off x="573878" y="330841"/>
            <a:ext cx="3464717" cy="823912"/>
          </a:xfrm>
        </p:spPr>
        <p:txBody>
          <a:bodyPr>
            <a:normAutofit/>
          </a:bodyPr>
          <a:lstStyle/>
          <a:p>
            <a:pPr algn="l"/>
            <a:r>
              <a:rPr lang="en-US" sz="2000" dirty="0"/>
              <a:t>PROJECT ABSTRACT</a:t>
            </a:r>
          </a:p>
        </p:txBody>
      </p:sp>
      <p:sp>
        <p:nvSpPr>
          <p:cNvPr id="5" name="Content Placeholder 4">
            <a:extLst>
              <a:ext uri="{FF2B5EF4-FFF2-40B4-BE49-F238E27FC236}">
                <a16:creationId xmlns:a16="http://schemas.microsoft.com/office/drawing/2014/main" id="{FDF153A6-0E4B-417F-85BB-FD8402B100BD}"/>
              </a:ext>
            </a:extLst>
          </p:cNvPr>
          <p:cNvSpPr>
            <a:spLocks noGrp="1"/>
          </p:cNvSpPr>
          <p:nvPr>
            <p:ph sz="half" idx="2"/>
          </p:nvPr>
        </p:nvSpPr>
        <p:spPr>
          <a:xfrm>
            <a:off x="573878" y="1228970"/>
            <a:ext cx="3464717" cy="5181240"/>
          </a:xfrm>
        </p:spPr>
        <p:txBody>
          <a:bodyPr>
            <a:normAutofit/>
          </a:bodyPr>
          <a:lstStyle/>
          <a:p>
            <a:pPr marL="0" indent="0">
              <a:buNone/>
            </a:pPr>
            <a:r>
              <a:rPr lang="en-US" dirty="0"/>
              <a:t>This project is an implementation of an Alzheimer’s Diagnosis System. This means that upon being provided the MRI of the patient’s Brain, the presence and stage/type of Alzheimer’s can be accurately detected.</a:t>
            </a:r>
          </a:p>
          <a:p>
            <a:pPr marL="0" indent="0">
              <a:buNone/>
            </a:pPr>
            <a:r>
              <a:rPr lang="en-US" dirty="0"/>
              <a:t>This is done using a Deep Learning model that utilizes the power of Convolutional Neural Networks (CNNs).</a:t>
            </a:r>
          </a:p>
          <a:p>
            <a:pPr marL="0" indent="0">
              <a:buNone/>
            </a:pPr>
            <a:r>
              <a:rPr lang="en-US" dirty="0"/>
              <a:t>When validated over 4 classes of Image data, the model gave an accuracy of 98.88%.</a:t>
            </a:r>
          </a:p>
        </p:txBody>
      </p:sp>
      <p:sp>
        <p:nvSpPr>
          <p:cNvPr id="6" name="Text Placeholder 5">
            <a:extLst>
              <a:ext uri="{FF2B5EF4-FFF2-40B4-BE49-F238E27FC236}">
                <a16:creationId xmlns:a16="http://schemas.microsoft.com/office/drawing/2014/main" id="{89C32B2A-F443-47DA-A5C9-E0CCEC6C2F29}"/>
              </a:ext>
            </a:extLst>
          </p:cNvPr>
          <p:cNvSpPr>
            <a:spLocks noGrp="1"/>
          </p:cNvSpPr>
          <p:nvPr>
            <p:ph type="body" idx="13"/>
          </p:nvPr>
        </p:nvSpPr>
        <p:spPr>
          <a:xfrm>
            <a:off x="8153400" y="330841"/>
            <a:ext cx="3464717" cy="823912"/>
          </a:xfrm>
        </p:spPr>
        <p:txBody>
          <a:bodyPr>
            <a:normAutofit/>
          </a:bodyPr>
          <a:lstStyle/>
          <a:p>
            <a:pPr algn="l"/>
            <a:r>
              <a:rPr lang="en-US" sz="2000" dirty="0"/>
              <a:t>PROJECT MODULES</a:t>
            </a:r>
          </a:p>
        </p:txBody>
      </p:sp>
      <p:sp>
        <p:nvSpPr>
          <p:cNvPr id="7" name="Content Placeholder 6">
            <a:extLst>
              <a:ext uri="{FF2B5EF4-FFF2-40B4-BE49-F238E27FC236}">
                <a16:creationId xmlns:a16="http://schemas.microsoft.com/office/drawing/2014/main" id="{53DDF559-AB16-43D3-96DE-5FD6A71C1A24}"/>
              </a:ext>
            </a:extLst>
          </p:cNvPr>
          <p:cNvSpPr>
            <a:spLocks noGrp="1"/>
          </p:cNvSpPr>
          <p:nvPr>
            <p:ph sz="half" idx="14"/>
          </p:nvPr>
        </p:nvSpPr>
        <p:spPr>
          <a:xfrm>
            <a:off x="8153400" y="1003177"/>
            <a:ext cx="3689838" cy="5407033"/>
          </a:xfrm>
        </p:spPr>
        <p:txBody>
          <a:bodyPr>
            <a:normAutofit fontScale="92500"/>
          </a:bodyPr>
          <a:lstStyle/>
          <a:p>
            <a:pPr marL="0" indent="0">
              <a:buNone/>
            </a:pPr>
            <a:r>
              <a:rPr lang="en-US" dirty="0"/>
              <a:t>The pipeline of the project includes three components:</a:t>
            </a:r>
          </a:p>
          <a:p>
            <a:pPr marL="0" indent="0">
              <a:buNone/>
            </a:pPr>
            <a:r>
              <a:rPr lang="en-US" dirty="0"/>
              <a:t>Dataset – Alzheimer Preprocessed MRI </a:t>
            </a:r>
          </a:p>
          <a:p>
            <a:pPr marL="400050" indent="-400050">
              <a:buFont typeface="+mj-lt"/>
              <a:buAutoNum type="romanUcPeriod"/>
            </a:pPr>
            <a:r>
              <a:rPr lang="en-US" dirty="0"/>
              <a:t>Data Acquiring and Preprocessing [Python modules Used: ImageDataGenerator (TensorFlow), SMOTE (Imbalanced-Learn)]</a:t>
            </a:r>
          </a:p>
          <a:p>
            <a:pPr marL="400050" indent="-400050">
              <a:buFont typeface="+mj-lt"/>
              <a:buAutoNum type="romanUcPeriod"/>
            </a:pPr>
            <a:r>
              <a:rPr lang="en-US" dirty="0"/>
              <a:t>Model Training and Evaluation [Python modules Used: TensorFlow, OpenCV, Scikit-Learn, NumPy,Joblib,Keras,Pandas,Matplotlib]</a:t>
            </a:r>
          </a:p>
          <a:p>
            <a:pPr marL="400050" indent="-400050">
              <a:buFont typeface="+mj-lt"/>
              <a:buAutoNum type="romanUcPeriod"/>
            </a:pPr>
            <a:r>
              <a:rPr lang="en-US" dirty="0"/>
              <a:t>Web Application [Technologies Used: Flask (Python),Streamlit (Python), HTML, CSS, Bootstrap, JavaScript]</a:t>
            </a:r>
          </a:p>
        </p:txBody>
      </p:sp>
      <p:sp>
        <p:nvSpPr>
          <p:cNvPr id="30" name="Slide Number Placeholder 29">
            <a:extLst>
              <a:ext uri="{FF2B5EF4-FFF2-40B4-BE49-F238E27FC236}">
                <a16:creationId xmlns:a16="http://schemas.microsoft.com/office/drawing/2014/main" id="{2F6ECD0F-66E9-4D96-8436-105A25A341A2}"/>
              </a:ext>
            </a:extLst>
          </p:cNvPr>
          <p:cNvSpPr>
            <a:spLocks noGrp="1"/>
          </p:cNvSpPr>
          <p:nvPr>
            <p:ph type="sldNum" sz="quarter" idx="17"/>
          </p:nvPr>
        </p:nvSpPr>
        <p:spPr/>
        <p:txBody>
          <a:bodyPr/>
          <a:lstStyle/>
          <a:p>
            <a:fld id="{8C2E478F-E849-4A8C-AF1F-CBCC78A7CBFA}" type="slidenum">
              <a:rPr lang="en-US" smtClean="0"/>
              <a:pPr/>
              <a:t>6</a:t>
            </a:fld>
            <a:endParaRPr lang="en-US" dirty="0"/>
          </a:p>
        </p:txBody>
      </p:sp>
      <p:pic>
        <p:nvPicPr>
          <p:cNvPr id="13" name="Picture Placeholder 12">
            <a:extLst>
              <a:ext uri="{FF2B5EF4-FFF2-40B4-BE49-F238E27FC236}">
                <a16:creationId xmlns:a16="http://schemas.microsoft.com/office/drawing/2014/main" id="{C268E35C-9BF6-A44D-F31E-0731FBBDEA97}"/>
              </a:ext>
            </a:extLst>
          </p:cNvPr>
          <p:cNvPicPr>
            <a:picLocks noGrp="1" noChangeAspect="1"/>
          </p:cNvPicPr>
          <p:nvPr>
            <p:ph type="pic" sz="quarter" idx="15"/>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11754" t="-29" r="59130" b="29"/>
          <a:stretch/>
        </p:blipFill>
        <p:spPr>
          <a:xfrm>
            <a:off x="4659082" y="489291"/>
            <a:ext cx="2873833" cy="5920920"/>
          </a:xfrm>
        </p:spPr>
      </p:pic>
    </p:spTree>
    <p:extLst>
      <p:ext uri="{BB962C8B-B14F-4D97-AF65-F5344CB8AC3E}">
        <p14:creationId xmlns:p14="http://schemas.microsoft.com/office/powerpoint/2010/main" val="317438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33542F-D085-445E-BEBE-DEE6D4F79CAD}"/>
              </a:ext>
            </a:extLst>
          </p:cNvPr>
          <p:cNvSpPr>
            <a:spLocks noGrp="1"/>
          </p:cNvSpPr>
          <p:nvPr>
            <p:ph type="body" idx="1"/>
          </p:nvPr>
        </p:nvSpPr>
        <p:spPr>
          <a:xfrm>
            <a:off x="573878" y="330841"/>
            <a:ext cx="3464717" cy="823912"/>
          </a:xfrm>
        </p:spPr>
        <p:txBody>
          <a:bodyPr>
            <a:normAutofit/>
          </a:bodyPr>
          <a:lstStyle/>
          <a:p>
            <a:pPr algn="l"/>
            <a:r>
              <a:rPr lang="en-US" sz="2000" dirty="0"/>
              <a:t>Deep Learning</a:t>
            </a:r>
          </a:p>
        </p:txBody>
      </p:sp>
      <p:sp>
        <p:nvSpPr>
          <p:cNvPr id="5" name="Content Placeholder 4">
            <a:extLst>
              <a:ext uri="{FF2B5EF4-FFF2-40B4-BE49-F238E27FC236}">
                <a16:creationId xmlns:a16="http://schemas.microsoft.com/office/drawing/2014/main" id="{FDF153A6-0E4B-417F-85BB-FD8402B100BD}"/>
              </a:ext>
            </a:extLst>
          </p:cNvPr>
          <p:cNvSpPr>
            <a:spLocks noGrp="1"/>
          </p:cNvSpPr>
          <p:nvPr>
            <p:ph sz="half" idx="2"/>
          </p:nvPr>
        </p:nvSpPr>
        <p:spPr>
          <a:xfrm>
            <a:off x="573878" y="1228970"/>
            <a:ext cx="3464717" cy="5181240"/>
          </a:xfrm>
        </p:spPr>
        <p:txBody>
          <a:bodyPr>
            <a:normAutofit/>
          </a:bodyPr>
          <a:lstStyle/>
          <a:p>
            <a:pPr marL="0" indent="0">
              <a:buNone/>
            </a:pPr>
            <a:r>
              <a:rPr lang="en-US" dirty="0"/>
              <a:t>Deep learning is a subset of machine learning, which is essentially a neural network with three or more layers. These neural networks attempt to simulate the behavior of the human brain—albeit far from matching its ability—allowing it to “learn” from large amounts of data.</a:t>
            </a:r>
          </a:p>
        </p:txBody>
      </p:sp>
      <p:sp>
        <p:nvSpPr>
          <p:cNvPr id="6" name="Text Placeholder 5">
            <a:extLst>
              <a:ext uri="{FF2B5EF4-FFF2-40B4-BE49-F238E27FC236}">
                <a16:creationId xmlns:a16="http://schemas.microsoft.com/office/drawing/2014/main" id="{89C32B2A-F443-47DA-A5C9-E0CCEC6C2F29}"/>
              </a:ext>
            </a:extLst>
          </p:cNvPr>
          <p:cNvSpPr>
            <a:spLocks noGrp="1"/>
          </p:cNvSpPr>
          <p:nvPr>
            <p:ph type="body" idx="13"/>
          </p:nvPr>
        </p:nvSpPr>
        <p:spPr>
          <a:xfrm>
            <a:off x="8153400" y="330841"/>
            <a:ext cx="3464717" cy="823912"/>
          </a:xfrm>
        </p:spPr>
        <p:txBody>
          <a:bodyPr>
            <a:normAutofit/>
          </a:bodyPr>
          <a:lstStyle/>
          <a:p>
            <a:pPr algn="l"/>
            <a:r>
              <a:rPr lang="en-US" sz="2000" dirty="0"/>
              <a:t>CNN</a:t>
            </a:r>
          </a:p>
        </p:txBody>
      </p:sp>
      <p:sp>
        <p:nvSpPr>
          <p:cNvPr id="7" name="Content Placeholder 6">
            <a:extLst>
              <a:ext uri="{FF2B5EF4-FFF2-40B4-BE49-F238E27FC236}">
                <a16:creationId xmlns:a16="http://schemas.microsoft.com/office/drawing/2014/main" id="{53DDF559-AB16-43D3-96DE-5FD6A71C1A24}"/>
              </a:ext>
            </a:extLst>
          </p:cNvPr>
          <p:cNvSpPr>
            <a:spLocks noGrp="1"/>
          </p:cNvSpPr>
          <p:nvPr>
            <p:ph sz="half" idx="14"/>
          </p:nvPr>
        </p:nvSpPr>
        <p:spPr>
          <a:xfrm>
            <a:off x="8153400" y="1228970"/>
            <a:ext cx="3689838" cy="5181240"/>
          </a:xfrm>
        </p:spPr>
        <p:txBody>
          <a:bodyPr>
            <a:normAutofit fontScale="85000" lnSpcReduction="20000"/>
          </a:bodyPr>
          <a:lstStyle/>
          <a:p>
            <a:pPr marL="0" indent="0">
              <a:buNone/>
            </a:pPr>
            <a:r>
              <a:rPr lang="en-US" dirty="0"/>
              <a:t>A Convolutional Neural Network (CNN) is a type of Deep Learning neural network architecture commonly used in Computer Vision. Computer vision is a field of Artificial Intelligence that enables a computer to understand and interpret the image or visual data. </a:t>
            </a:r>
          </a:p>
          <a:p>
            <a:pPr marL="0" indent="0">
              <a:buNone/>
            </a:pPr>
            <a:endParaRPr lang="en-US" dirty="0"/>
          </a:p>
          <a:p>
            <a:pPr marL="0" indent="0">
              <a:buNone/>
            </a:pPr>
            <a:r>
              <a:rPr lang="en-US" dirty="0"/>
              <a:t>When it comes to Machine Learning, Artificial Neural Networks perform well. Neural Networks are used in various datasets like images, audio, and text. Different types of Neural Networks are used for different purposes, for example for predicting the sequence of words we use Recurrent Neural Networks more precisely an LSTM, similarly for image classification we use Convolution Neural networks. In this blog, we are going to build a basic building block for CNN.</a:t>
            </a:r>
          </a:p>
        </p:txBody>
      </p:sp>
      <p:sp>
        <p:nvSpPr>
          <p:cNvPr id="30" name="Slide Number Placeholder 29">
            <a:extLst>
              <a:ext uri="{FF2B5EF4-FFF2-40B4-BE49-F238E27FC236}">
                <a16:creationId xmlns:a16="http://schemas.microsoft.com/office/drawing/2014/main" id="{2F6ECD0F-66E9-4D96-8436-105A25A341A2}"/>
              </a:ext>
            </a:extLst>
          </p:cNvPr>
          <p:cNvSpPr>
            <a:spLocks noGrp="1"/>
          </p:cNvSpPr>
          <p:nvPr>
            <p:ph type="sldNum" sz="quarter" idx="17"/>
          </p:nvPr>
        </p:nvSpPr>
        <p:spPr/>
        <p:txBody>
          <a:bodyPr/>
          <a:lstStyle/>
          <a:p>
            <a:fld id="{8C2E478F-E849-4A8C-AF1F-CBCC78A7CBFA}" type="slidenum">
              <a:rPr lang="en-US" smtClean="0"/>
              <a:pPr/>
              <a:t>7</a:t>
            </a:fld>
            <a:endParaRPr lang="en-US" dirty="0"/>
          </a:p>
        </p:txBody>
      </p:sp>
      <p:pic>
        <p:nvPicPr>
          <p:cNvPr id="13" name="Picture Placeholder 12">
            <a:extLst>
              <a:ext uri="{FF2B5EF4-FFF2-40B4-BE49-F238E27FC236}">
                <a16:creationId xmlns:a16="http://schemas.microsoft.com/office/drawing/2014/main" id="{C268E35C-9BF6-A44D-F31E-0731FBBDEA97}"/>
              </a:ext>
            </a:extLst>
          </p:cNvPr>
          <p:cNvPicPr>
            <a:picLocks noGrp="1" noChangeAspect="1"/>
          </p:cNvPicPr>
          <p:nvPr>
            <p:ph type="pic" sz="quarter" idx="15"/>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11754" t="-29" r="59130" b="29"/>
          <a:stretch/>
        </p:blipFill>
        <p:spPr>
          <a:xfrm>
            <a:off x="4659082" y="489291"/>
            <a:ext cx="2873833" cy="5920920"/>
          </a:xfrm>
        </p:spPr>
      </p:pic>
    </p:spTree>
    <p:extLst>
      <p:ext uri="{BB962C8B-B14F-4D97-AF65-F5344CB8AC3E}">
        <p14:creationId xmlns:p14="http://schemas.microsoft.com/office/powerpoint/2010/main" val="113899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1599063" y="3586938"/>
            <a:ext cx="8530851" cy="964669"/>
          </a:xfrm>
        </p:spPr>
        <p:txBody>
          <a:bodyPr/>
          <a:lstStyle/>
          <a:p>
            <a:endParaRPr lang="en-IN" dirty="0"/>
          </a:p>
        </p:txBody>
      </p:sp>
      <p:sp>
        <p:nvSpPr>
          <p:cNvPr id="12" name="Title 4">
            <a:extLst>
              <a:ext uri="{FF2B5EF4-FFF2-40B4-BE49-F238E27FC236}">
                <a16:creationId xmlns:a16="http://schemas.microsoft.com/office/drawing/2014/main" id="{20968BAA-A25A-6B40-0F82-F0D9E3E753E3}"/>
              </a:ext>
            </a:extLst>
          </p:cNvPr>
          <p:cNvSpPr txBox="1">
            <a:spLocks/>
          </p:cNvSpPr>
          <p:nvPr/>
        </p:nvSpPr>
        <p:spPr>
          <a:xfrm>
            <a:off x="748284" y="287364"/>
            <a:ext cx="11000232" cy="11887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r>
              <a:rPr lang="en-US" dirty="0"/>
              <a:t>CNN Model</a:t>
            </a:r>
            <a:endParaRPr lang="en-IN" dirty="0"/>
          </a:p>
        </p:txBody>
      </p:sp>
      <p:pic>
        <p:nvPicPr>
          <p:cNvPr id="1026" name="Picture 2" descr="A Comprehensive Guide to Convolutional Neural Networks — the ELI5 way |  Saturn Cloud Blog">
            <a:extLst>
              <a:ext uri="{FF2B5EF4-FFF2-40B4-BE49-F238E27FC236}">
                <a16:creationId xmlns:a16="http://schemas.microsoft.com/office/drawing/2014/main" id="{917F933C-F8D2-F203-2F24-610904671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642" y="1182707"/>
            <a:ext cx="9455085" cy="5296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6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7AF955-6235-D04B-CA4D-65F973E319CF}"/>
              </a:ext>
            </a:extLst>
          </p:cNvPr>
          <p:cNvSpPr/>
          <p:nvPr/>
        </p:nvSpPr>
        <p:spPr>
          <a:xfrm>
            <a:off x="184639" y="248826"/>
            <a:ext cx="11813093" cy="6327819"/>
          </a:xfrm>
          <a:prstGeom prst="rect">
            <a:avLst/>
          </a:prstGeom>
          <a:noFill/>
          <a:ln w="98425">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512198A-5388-184D-A98E-25A74605350C}"/>
              </a:ext>
            </a:extLst>
          </p:cNvPr>
          <p:cNvSpPr>
            <a:spLocks noGrp="1"/>
          </p:cNvSpPr>
          <p:nvPr>
            <p:ph type="sldNum" sz="quarter" idx="12"/>
          </p:nvPr>
        </p:nvSpPr>
        <p:spPr/>
        <p:txBody>
          <a:bodyPr/>
          <a:lstStyle/>
          <a:p>
            <a:fld id="{8C2E478F-E849-4A8C-AF1F-CBCC78A7CBFA}" type="slidenum">
              <a:rPr lang="en-US" smtClean="0"/>
              <a:pPr/>
              <a:t>9</a:t>
            </a:fld>
            <a:endParaRPr lang="en-US" dirty="0"/>
          </a:p>
        </p:txBody>
      </p:sp>
      <p:sp>
        <p:nvSpPr>
          <p:cNvPr id="5" name="Title 4">
            <a:extLst>
              <a:ext uri="{FF2B5EF4-FFF2-40B4-BE49-F238E27FC236}">
                <a16:creationId xmlns:a16="http://schemas.microsoft.com/office/drawing/2014/main" id="{1D5D8679-474F-E41B-EEA7-E5D20382DDA6}"/>
              </a:ext>
            </a:extLst>
          </p:cNvPr>
          <p:cNvSpPr>
            <a:spLocks noGrp="1"/>
          </p:cNvSpPr>
          <p:nvPr>
            <p:ph type="title"/>
          </p:nvPr>
        </p:nvSpPr>
        <p:spPr>
          <a:xfrm>
            <a:off x="549036" y="3553259"/>
            <a:ext cx="11000232" cy="1188720"/>
          </a:xfrm>
        </p:spPr>
        <p:txBody>
          <a:bodyPr/>
          <a:lstStyle/>
          <a:p>
            <a:r>
              <a:rPr lang="en-IN" dirty="0"/>
              <a:t>                     </a:t>
            </a:r>
            <a:r>
              <a:rPr lang="en-IN" b="1" dirty="0"/>
              <a:t>APPLICATION WORKFLOW</a:t>
            </a:r>
          </a:p>
        </p:txBody>
      </p:sp>
      <p:pic>
        <p:nvPicPr>
          <p:cNvPr id="10" name="Picture 9">
            <a:extLst>
              <a:ext uri="{FF2B5EF4-FFF2-40B4-BE49-F238E27FC236}">
                <a16:creationId xmlns:a16="http://schemas.microsoft.com/office/drawing/2014/main" id="{57DE1A51-AA26-ACA6-58B2-987A1F5029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9648" y="1373874"/>
            <a:ext cx="10383074" cy="1991454"/>
          </a:xfrm>
          <a:prstGeom prst="rect">
            <a:avLst/>
          </a:prstGeom>
          <a:noFill/>
          <a:ln>
            <a:noFill/>
          </a:ln>
        </p:spPr>
      </p:pic>
      <p:pic>
        <p:nvPicPr>
          <p:cNvPr id="11" name="Picture 10">
            <a:extLst>
              <a:ext uri="{FF2B5EF4-FFF2-40B4-BE49-F238E27FC236}">
                <a16:creationId xmlns:a16="http://schemas.microsoft.com/office/drawing/2014/main" id="{A4F60893-E742-D9D5-CAE9-D77AB7B96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983" y="4759566"/>
            <a:ext cx="10472034" cy="1246063"/>
          </a:xfrm>
          <a:prstGeom prst="rect">
            <a:avLst/>
          </a:prstGeom>
        </p:spPr>
      </p:pic>
      <p:sp>
        <p:nvSpPr>
          <p:cNvPr id="12" name="Title 4">
            <a:extLst>
              <a:ext uri="{FF2B5EF4-FFF2-40B4-BE49-F238E27FC236}">
                <a16:creationId xmlns:a16="http://schemas.microsoft.com/office/drawing/2014/main" id="{20968BAA-A25A-6B40-0F82-F0D9E3E753E3}"/>
              </a:ext>
            </a:extLst>
          </p:cNvPr>
          <p:cNvSpPr txBox="1">
            <a:spLocks/>
          </p:cNvSpPr>
          <p:nvPr/>
        </p:nvSpPr>
        <p:spPr>
          <a:xfrm>
            <a:off x="748284" y="287364"/>
            <a:ext cx="11000232" cy="11887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r>
              <a:rPr lang="en-IN"/>
              <a:t>Model Metrics</a:t>
            </a:r>
            <a:endParaRPr lang="en-IN" dirty="0"/>
          </a:p>
        </p:txBody>
      </p:sp>
    </p:spTree>
    <p:extLst>
      <p:ext uri="{BB962C8B-B14F-4D97-AF65-F5344CB8AC3E}">
        <p14:creationId xmlns:p14="http://schemas.microsoft.com/office/powerpoint/2010/main" val="97458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710</Words>
  <Application>Microsoft Office PowerPoint</Application>
  <PresentationFormat>Widescreen</PresentationFormat>
  <Paragraphs>396</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Alzheimer’s disease</vt:lpstr>
      <vt:lpstr>                 An Alzheimer’s affected brain</vt:lpstr>
      <vt:lpstr>Magnetic resonance imaging</vt:lpstr>
      <vt:lpstr>                 Functional mri (fmri) samples</vt:lpstr>
      <vt:lpstr>PowerPoint Presentation</vt:lpstr>
      <vt:lpstr>PowerPoint Presentation</vt:lpstr>
      <vt:lpstr>PowerPoint Presentation</vt:lpstr>
      <vt:lpstr>                     APPLICATION WORKFLOW</vt:lpstr>
      <vt:lpstr>                           CNN Model Summary</vt:lpstr>
      <vt:lpstr>                       Model Accuracy – 0.9955</vt:lpstr>
      <vt:lpstr>          Model Loss with Epochs and Iterations</vt:lpstr>
      <vt:lpstr>                        Model – Confusion Matrix</vt:lpstr>
      <vt:lpstr>                 Model – Classification Report</vt:lpstr>
      <vt:lpstr>                          Flask – Web Application</vt:lpstr>
      <vt:lpstr>                     Flask – Web app prediction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Alzheimer's Diagnosis using Deep Learning CNN</dc:title>
  <dc:creator/>
  <cp:keywords>Deep Learning</cp:keywords>
  <cp:lastModifiedBy>Neeraj V</cp:lastModifiedBy>
  <cp:revision>20</cp:revision>
  <dcterms:created xsi:type="dcterms:W3CDTF">2023-06-29T08:17:57Z</dcterms:created>
  <dcterms:modified xsi:type="dcterms:W3CDTF">2024-03-21T16:35:07Z</dcterms:modified>
  <cp:category>CNN</cp:category>
</cp:coreProperties>
</file>